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5" r:id="rId7"/>
    <p:sldId id="262" r:id="rId8"/>
    <p:sldId id="266" r:id="rId9"/>
    <p:sldId id="267" r:id="rId10"/>
    <p:sldId id="268" r:id="rId11"/>
    <p:sldId id="269" r:id="rId12"/>
    <p:sldId id="264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>
        <p:scale>
          <a:sx n="66" d="100"/>
          <a:sy n="66" d="100"/>
        </p:scale>
        <p:origin x="66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71144-6602-497E-B41D-DF59DE13F6A2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94042-DFC3-40F8-8B6B-E011E76F78B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481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Antonio Binanti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1000002208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Data: 31/03/2022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496BB81-56E4-497A-BCFF-CBD6BD31A6D7}"/>
              </a:ext>
            </a:extLst>
          </p:cNvPr>
          <p:cNvSpPr txBox="1"/>
          <p:nvPr/>
        </p:nvSpPr>
        <p:spPr>
          <a:xfrm>
            <a:off x="4134810" y="-138765"/>
            <a:ext cx="3320090" cy="7155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u="sng" dirty="0"/>
              <a:t>CSS:</a:t>
            </a:r>
          </a:p>
          <a:p>
            <a:r>
              <a:rPr lang="it-IT" sz="1200" dirty="0">
                <a:solidFill>
                  <a:srgbClr val="800000"/>
                </a:solidFill>
                <a:latin typeface="Consolas" panose="020B0609020204030204" pitchFamily="49" charset="0"/>
              </a:rPr>
              <a:t>#profile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it-I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it-I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column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it-I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800000"/>
                </a:solidFill>
                <a:latin typeface="Consolas" panose="020B0609020204030204" pitchFamily="49" charset="0"/>
              </a:rPr>
              <a:t>#profile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height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100px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border-radius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50px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-top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-50px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z-index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800000"/>
                </a:solidFill>
                <a:latin typeface="Consolas" panose="020B0609020204030204" pitchFamily="49" charset="0"/>
              </a:rPr>
              <a:t>#profile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Roboto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sans-serif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3rem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font-weight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600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black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text-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align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-top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5px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-bottom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0px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800000"/>
                </a:solidFill>
                <a:latin typeface="Consolas" panose="020B0609020204030204" pitchFamily="49" charset="0"/>
              </a:rPr>
              <a:t>#profile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Smokum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cursive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2rem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font-weight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500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mediumblue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text-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align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0px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 err="1">
                <a:solidFill>
                  <a:srgbClr val="800000"/>
                </a:solidFill>
                <a:latin typeface="Consolas" panose="020B0609020204030204" pitchFamily="49" charset="0"/>
              </a:rPr>
              <a:t>content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it-I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it-I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column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it-I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margin-top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30px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margin-bottom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30px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6985FA0-EA55-4436-82C9-FC1EB781CA25}"/>
              </a:ext>
            </a:extLst>
          </p:cNvPr>
          <p:cNvSpPr txBox="1"/>
          <p:nvPr/>
        </p:nvSpPr>
        <p:spPr>
          <a:xfrm>
            <a:off x="7141006" y="317879"/>
            <a:ext cx="3320090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 err="1">
                <a:solidFill>
                  <a:srgbClr val="800000"/>
                </a:solidFill>
                <a:latin typeface="Consolas" panose="020B0609020204030204" pitchFamily="49" charset="0"/>
              </a:rPr>
              <a:t>content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'Rubik'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sans-serif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3rem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font-weight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900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rebeccapurple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text-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align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left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-top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40px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margin-bottom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0px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100" dirty="0" err="1">
                <a:solidFill>
                  <a:srgbClr val="800000"/>
                </a:solidFill>
                <a:latin typeface="Consolas" panose="020B0609020204030204" pitchFamily="49" charset="0"/>
              </a:rPr>
              <a:t>content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'Oswald'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sans-serif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font-style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italic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1.75rem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font-weight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100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mediumblue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text-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align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left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margin-top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0px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-bottom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30px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100" dirty="0" err="1">
                <a:solidFill>
                  <a:srgbClr val="800000"/>
                </a:solidFill>
                <a:latin typeface="Consolas" panose="020B0609020204030204" pitchFamily="49" charset="0"/>
              </a:rPr>
              <a:t>content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Comfortaa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cursive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1.5rem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font-weight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100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black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text-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align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left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-bottom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24px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#introduction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Playfair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 Display'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serif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1.4rem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font-weight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200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black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it-IT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line-height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150%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width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75%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40px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it-IT" sz="1100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614218A-4420-479F-9088-BFFB9D26F818}"/>
              </a:ext>
            </a:extLst>
          </p:cNvPr>
          <p:cNvSpPr txBox="1"/>
          <p:nvPr/>
        </p:nvSpPr>
        <p:spPr>
          <a:xfrm>
            <a:off x="10147201" y="320441"/>
            <a:ext cx="2138727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solidFill>
                  <a:srgbClr val="800000"/>
                </a:solidFill>
                <a:latin typeface="Consolas" panose="020B0609020204030204" pitchFamily="49" charset="0"/>
              </a:rPr>
              <a:t>.car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width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75%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margin-bottom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40px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it-I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800000"/>
                </a:solidFill>
                <a:latin typeface="Consolas" panose="020B0609020204030204" pitchFamily="49" charset="0"/>
              </a:rPr>
              <a:t>.car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200" dirty="0">
                <a:solidFill>
                  <a:srgbClr val="FF0000"/>
                </a:solidFill>
                <a:latin typeface="Consolas" panose="020B0609020204030204" pitchFamily="49" charset="0"/>
              </a:rPr>
              <a:t>width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>
                <a:solidFill>
                  <a:srgbClr val="0000FF"/>
                </a:solidFill>
                <a:latin typeface="Consolas" panose="020B0609020204030204" pitchFamily="49" charset="0"/>
              </a:rPr>
              <a:t>100%</a:t>
            </a:r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it-IT" sz="1200" dirty="0"/>
          </a:p>
          <a:p>
            <a:endParaRPr lang="it-IT" dirty="0"/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3AB5820D-480E-4DF8-B336-B95EEB01B970}"/>
              </a:ext>
            </a:extLst>
          </p:cNvPr>
          <p:cNvCxnSpPr/>
          <p:nvPr/>
        </p:nvCxnSpPr>
        <p:spPr>
          <a:xfrm>
            <a:off x="7179106" y="10138"/>
            <a:ext cx="0" cy="6858000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D58C89ED-04D8-484B-BF88-1A303B4CF901}"/>
              </a:ext>
            </a:extLst>
          </p:cNvPr>
          <p:cNvCxnSpPr/>
          <p:nvPr/>
        </p:nvCxnSpPr>
        <p:spPr>
          <a:xfrm>
            <a:off x="10150807" y="10138"/>
            <a:ext cx="0" cy="6858000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0047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0E2531C-E7A8-4848-AE7E-820C811F1DC5}"/>
              </a:ext>
            </a:extLst>
          </p:cNvPr>
          <p:cNvSpPr txBox="1"/>
          <p:nvPr/>
        </p:nvSpPr>
        <p:spPr>
          <a:xfrm>
            <a:off x="4254500" y="10138"/>
            <a:ext cx="3954929" cy="68941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u="sng" dirty="0"/>
              <a:t>CSS (per max-width:500px):</a:t>
            </a:r>
          </a:p>
          <a:p>
            <a:r>
              <a:rPr lang="it-IT" sz="1900" dirty="0">
                <a:solidFill>
                  <a:srgbClr val="800000"/>
                </a:solidFill>
                <a:latin typeface="Consolas" panose="020B0609020204030204" pitchFamily="49" charset="0"/>
              </a:rPr>
              <a:t>#profile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9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1.5rem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it-IT" sz="1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900" dirty="0">
                <a:solidFill>
                  <a:srgbClr val="800000"/>
                </a:solidFill>
                <a:latin typeface="Consolas" panose="020B0609020204030204" pitchFamily="49" charset="0"/>
              </a:rPr>
              <a:t>#profile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9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1.2rem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it-IT" sz="1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900" dirty="0" err="1">
                <a:solidFill>
                  <a:srgbClr val="800000"/>
                </a:solidFill>
                <a:latin typeface="Consolas" panose="020B0609020204030204" pitchFamily="49" charset="0"/>
              </a:rPr>
              <a:t>content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900" dirty="0">
                <a:solidFill>
                  <a:srgbClr val="FF0000"/>
                </a:solidFill>
                <a:latin typeface="Consolas" panose="020B0609020204030204" pitchFamily="49" charset="0"/>
              </a:rPr>
              <a:t>-top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0px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it-IT" sz="1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900" dirty="0">
                <a:solidFill>
                  <a:srgbClr val="800000"/>
                </a:solidFill>
                <a:latin typeface="Consolas" panose="020B0609020204030204" pitchFamily="49" charset="0"/>
              </a:rPr>
              <a:t>#introduction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1rem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width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90%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it-IT" sz="1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900" dirty="0">
                <a:solidFill>
                  <a:srgbClr val="800000"/>
                </a:solidFill>
                <a:latin typeface="Consolas" panose="020B0609020204030204" pitchFamily="49" charset="0"/>
              </a:rPr>
              <a:t>.car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width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90%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900" dirty="0">
                <a:solidFill>
                  <a:srgbClr val="FF0000"/>
                </a:solidFill>
                <a:latin typeface="Consolas" panose="020B0609020204030204" pitchFamily="49" charset="0"/>
              </a:rPr>
              <a:t>-bottom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785E870-B309-442A-A67A-FED717BD76F2}"/>
              </a:ext>
            </a:extLst>
          </p:cNvPr>
          <p:cNvSpPr txBox="1"/>
          <p:nvPr/>
        </p:nvSpPr>
        <p:spPr>
          <a:xfrm>
            <a:off x="8221726" y="787400"/>
            <a:ext cx="3954929" cy="41857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900" dirty="0" err="1">
                <a:solidFill>
                  <a:srgbClr val="800000"/>
                </a:solidFill>
                <a:latin typeface="Consolas" panose="020B0609020204030204" pitchFamily="49" charset="0"/>
              </a:rPr>
              <a:t>content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9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1.5rem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900" dirty="0">
                <a:solidFill>
                  <a:srgbClr val="FF0000"/>
                </a:solidFill>
                <a:latin typeface="Consolas" panose="020B0609020204030204" pitchFamily="49" charset="0"/>
              </a:rPr>
              <a:t>-top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25px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it-IT" sz="1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900" dirty="0" err="1">
                <a:solidFill>
                  <a:srgbClr val="800000"/>
                </a:solidFill>
                <a:latin typeface="Consolas" panose="020B0609020204030204" pitchFamily="49" charset="0"/>
              </a:rPr>
              <a:t>content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9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1rem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900" dirty="0">
                <a:solidFill>
                  <a:srgbClr val="FF0000"/>
                </a:solidFill>
                <a:latin typeface="Consolas" panose="020B0609020204030204" pitchFamily="49" charset="0"/>
              </a:rPr>
              <a:t>-bottom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it-IT" sz="1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900" dirty="0" err="1">
                <a:solidFill>
                  <a:srgbClr val="800000"/>
                </a:solidFill>
                <a:latin typeface="Consolas" panose="020B0609020204030204" pitchFamily="49" charset="0"/>
              </a:rPr>
              <a:t>content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9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0.8rem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it-IT" sz="1900" dirty="0">
                <a:solidFill>
                  <a:srgbClr val="FF0000"/>
                </a:solidFill>
                <a:latin typeface="Consolas" panose="020B0609020204030204" pitchFamily="49" charset="0"/>
              </a:rPr>
              <a:t>-bottom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900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9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it-IT" sz="1900" dirty="0"/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D4509F53-FE7A-4B44-ADD3-9A87D085DD81}"/>
              </a:ext>
            </a:extLst>
          </p:cNvPr>
          <p:cNvCxnSpPr>
            <a:cxnSpLocks/>
          </p:cNvCxnSpPr>
          <p:nvPr/>
        </p:nvCxnSpPr>
        <p:spPr>
          <a:xfrm flipH="1">
            <a:off x="8209429" y="-10142"/>
            <a:ext cx="9249" cy="6914475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805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4F76642-43FC-40CF-8638-19E60B27359F}"/>
              </a:ext>
            </a:extLst>
          </p:cNvPr>
          <p:cNvSpPr txBox="1"/>
          <p:nvPr/>
        </p:nvSpPr>
        <p:spPr>
          <a:xfrm>
            <a:off x="4134810" y="740722"/>
            <a:ext cx="7149714" cy="61247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b="1" u="sng" dirty="0"/>
              <a:t>HTML:</a:t>
            </a:r>
          </a:p>
          <a:p>
            <a:r>
              <a:rPr lang="it-IT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800" dirty="0" err="1">
                <a:solidFill>
                  <a:srgbClr val="800000"/>
                </a:solidFill>
                <a:latin typeface="Consolas" panose="020B0609020204030204" pitchFamily="49" charset="0"/>
              </a:rPr>
              <a:t>footer</a:t>
            </a:r>
            <a:r>
              <a:rPr lang="it-IT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Powered by Antonio Binanti, 1000002208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18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800" dirty="0" err="1">
                <a:solidFill>
                  <a:srgbClr val="800000"/>
                </a:solidFill>
                <a:latin typeface="Consolas" panose="020B0609020204030204" pitchFamily="49" charset="0"/>
              </a:rPr>
              <a:t>footer</a:t>
            </a:r>
            <a:r>
              <a:rPr lang="it-IT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endParaRPr lang="it-IT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it-IT" sz="3200" b="1" u="sng" dirty="0">
                <a:latin typeface="Consolas" panose="020B0609020204030204" pitchFamily="49" charset="0"/>
              </a:rPr>
              <a:t>CSS:</a:t>
            </a:r>
          </a:p>
          <a:p>
            <a:r>
              <a:rPr lang="it-IT" sz="1600" dirty="0" err="1">
                <a:solidFill>
                  <a:srgbClr val="800000"/>
                </a:solidFill>
                <a:latin typeface="Consolas" panose="020B0609020204030204" pitchFamily="49" charset="0"/>
              </a:rPr>
              <a:t>footer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space-around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it-IT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background-color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rgba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(173,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5,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167,0.6)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it-IT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white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height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80px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it-IT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600" dirty="0" err="1">
                <a:solidFill>
                  <a:srgbClr val="800000"/>
                </a:solidFill>
                <a:latin typeface="Consolas" panose="020B0609020204030204" pitchFamily="49" charset="0"/>
              </a:rPr>
              <a:t>footer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'Hurricane'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cursive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2rem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font-weight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400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ghostwhite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text-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align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it-IT" sz="16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0B3736C-17D0-4C4A-BAF3-DDBB87E92B4E}"/>
              </a:ext>
            </a:extLst>
          </p:cNvPr>
          <p:cNvSpPr txBox="1"/>
          <p:nvPr/>
        </p:nvSpPr>
        <p:spPr>
          <a:xfrm>
            <a:off x="8571898" y="4356016"/>
            <a:ext cx="371403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u="sng" dirty="0"/>
              <a:t>CSS (per max-width:500px):</a:t>
            </a:r>
          </a:p>
          <a:p>
            <a:r>
              <a:rPr lang="it-IT" sz="1800" dirty="0" err="1">
                <a:solidFill>
                  <a:srgbClr val="800000"/>
                </a:solidFill>
                <a:latin typeface="Consolas" panose="020B0609020204030204" pitchFamily="49" charset="0"/>
              </a:rPr>
              <a:t>footer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height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800" dirty="0">
                <a:solidFill>
                  <a:srgbClr val="0000FF"/>
                </a:solidFill>
                <a:latin typeface="Consolas" panose="020B0609020204030204" pitchFamily="49" charset="0"/>
              </a:rPr>
              <a:t>45px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it-IT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800" dirty="0" err="1">
                <a:solidFill>
                  <a:srgbClr val="800000"/>
                </a:solidFill>
                <a:latin typeface="Consolas" panose="020B0609020204030204" pitchFamily="49" charset="0"/>
              </a:rPr>
              <a:t>footer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8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8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800" dirty="0">
                <a:solidFill>
                  <a:srgbClr val="0000FF"/>
                </a:solidFill>
                <a:latin typeface="Consolas" panose="020B0609020204030204" pitchFamily="49" charset="0"/>
              </a:rPr>
              <a:t>1.5rem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it-IT" dirty="0"/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4357DE78-9193-4F23-85FD-156AAD821A78}"/>
              </a:ext>
            </a:extLst>
          </p:cNvPr>
          <p:cNvCxnSpPr/>
          <p:nvPr/>
        </p:nvCxnSpPr>
        <p:spPr>
          <a:xfrm>
            <a:off x="8571898" y="4356016"/>
            <a:ext cx="0" cy="2501979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E5634878-E898-4AA5-85EF-FCCA6BFF1686}"/>
              </a:ext>
            </a:extLst>
          </p:cNvPr>
          <p:cNvCxnSpPr>
            <a:cxnSpLocks/>
          </p:cNvCxnSpPr>
          <p:nvPr/>
        </p:nvCxnSpPr>
        <p:spPr>
          <a:xfrm>
            <a:off x="8571898" y="4356016"/>
            <a:ext cx="3617054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7" name="Immagine 26">
            <a:extLst>
              <a:ext uri="{FF2B5EF4-FFF2-40B4-BE49-F238E27FC236}">
                <a16:creationId xmlns:a16="http://schemas.microsoft.com/office/drawing/2014/main" id="{892ECA88-1C72-4FA5-AC23-E2CDDFA2D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5785" y="48216"/>
            <a:ext cx="6818739" cy="82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4800" dirty="0"/>
              <a:t>La pagina illustra una top 5, il suo scopo sarà quindi informare il lettore riguardo le specifiche e i prezzi delle auto più costose al mondo.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B755C0E-7E18-45EC-A646-44EE523FC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498" y="-10142"/>
            <a:ext cx="3257034" cy="6858000"/>
          </a:xfrm>
          <a:prstGeom prst="rect">
            <a:avLst/>
          </a:prstGeom>
        </p:spPr>
      </p:pic>
      <p:sp>
        <p:nvSpPr>
          <p:cNvPr id="6" name="Parentesi graffa aperta 5">
            <a:extLst>
              <a:ext uri="{FF2B5EF4-FFF2-40B4-BE49-F238E27FC236}">
                <a16:creationId xmlns:a16="http://schemas.microsoft.com/office/drawing/2014/main" id="{3C0BDCDF-24D4-4AC8-B718-B13D81984A2D}"/>
              </a:ext>
            </a:extLst>
          </p:cNvPr>
          <p:cNvSpPr/>
          <p:nvPr/>
        </p:nvSpPr>
        <p:spPr>
          <a:xfrm>
            <a:off x="4615181" y="10138"/>
            <a:ext cx="101269" cy="126387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44531D0-E7E6-41F0-AF33-2122BB8500FB}"/>
              </a:ext>
            </a:extLst>
          </p:cNvPr>
          <p:cNvSpPr txBox="1"/>
          <p:nvPr/>
        </p:nvSpPr>
        <p:spPr>
          <a:xfrm>
            <a:off x="3955160" y="-95058"/>
            <a:ext cx="846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rgbClr val="C00000"/>
                </a:solidFill>
              </a:rPr>
              <a:t>58,79px</a:t>
            </a:r>
            <a:endParaRPr lang="it-IT" sz="600" dirty="0">
              <a:solidFill>
                <a:srgbClr val="C00000"/>
              </a:solidFill>
            </a:endParaRPr>
          </a:p>
        </p:txBody>
      </p:sp>
      <p:sp>
        <p:nvSpPr>
          <p:cNvPr id="15" name="Parentesi graffa aperta 14">
            <a:extLst>
              <a:ext uri="{FF2B5EF4-FFF2-40B4-BE49-F238E27FC236}">
                <a16:creationId xmlns:a16="http://schemas.microsoft.com/office/drawing/2014/main" id="{94D37128-7973-4EA7-B827-056694E604A4}"/>
              </a:ext>
            </a:extLst>
          </p:cNvPr>
          <p:cNvSpPr/>
          <p:nvPr/>
        </p:nvSpPr>
        <p:spPr>
          <a:xfrm>
            <a:off x="4582637" y="146663"/>
            <a:ext cx="130386" cy="1364637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FFC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F0198CB-B857-47E0-8625-F9E0CE0516FE}"/>
              </a:ext>
            </a:extLst>
          </p:cNvPr>
          <p:cNvSpPr txBox="1"/>
          <p:nvPr/>
        </p:nvSpPr>
        <p:spPr>
          <a:xfrm>
            <a:off x="3979736" y="625795"/>
            <a:ext cx="7308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rgbClr val="FFC000"/>
                </a:solidFill>
              </a:rPr>
              <a:t>500px</a:t>
            </a:r>
            <a:endParaRPr lang="it-IT" dirty="0">
              <a:solidFill>
                <a:srgbClr val="FFC000"/>
              </a:solidFill>
            </a:endParaRPr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A930486A-23CE-431D-A5B7-313D701E446D}"/>
              </a:ext>
            </a:extLst>
          </p:cNvPr>
          <p:cNvCxnSpPr>
            <a:cxnSpLocks/>
          </p:cNvCxnSpPr>
          <p:nvPr/>
        </p:nvCxnSpPr>
        <p:spPr>
          <a:xfrm>
            <a:off x="6180667" y="1380067"/>
            <a:ext cx="0" cy="131233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35FDE6A4-622C-4C9F-A3A8-368838DDBFF8}"/>
              </a:ext>
            </a:extLst>
          </p:cNvPr>
          <p:cNvSpPr txBox="1"/>
          <p:nvPr/>
        </p:nvSpPr>
        <p:spPr>
          <a:xfrm>
            <a:off x="5695950" y="1280584"/>
            <a:ext cx="641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rgbClr val="FFFF00"/>
                </a:solidFill>
              </a:rPr>
              <a:t>50px</a:t>
            </a:r>
            <a:endParaRPr lang="it-IT" dirty="0">
              <a:solidFill>
                <a:srgbClr val="FFFF00"/>
              </a:solidFill>
            </a:endParaRP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38B76B2B-18DA-4CAC-AAA7-5329C4B8C86F}"/>
              </a:ext>
            </a:extLst>
          </p:cNvPr>
          <p:cNvCxnSpPr>
            <a:cxnSpLocks/>
          </p:cNvCxnSpPr>
          <p:nvPr/>
        </p:nvCxnSpPr>
        <p:spPr>
          <a:xfrm>
            <a:off x="6489700" y="1387278"/>
            <a:ext cx="0" cy="251883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3CEAAD5-355B-4061-8661-A1B850D28A17}"/>
              </a:ext>
            </a:extLst>
          </p:cNvPr>
          <p:cNvSpPr txBox="1"/>
          <p:nvPr/>
        </p:nvSpPr>
        <p:spPr>
          <a:xfrm>
            <a:off x="6405041" y="1357411"/>
            <a:ext cx="628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rgbClr val="00B0F0"/>
                </a:solidFill>
              </a:rPr>
              <a:t>100px</a:t>
            </a:r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32F0A706-1D68-47AA-A2BA-861A20CCB52A}"/>
              </a:ext>
            </a:extLst>
          </p:cNvPr>
          <p:cNvSpPr/>
          <p:nvPr/>
        </p:nvSpPr>
        <p:spPr>
          <a:xfrm>
            <a:off x="5137149" y="1946274"/>
            <a:ext cx="2397125" cy="1936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1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Parentesi graffa aperta 2">
            <a:extLst>
              <a:ext uri="{FF2B5EF4-FFF2-40B4-BE49-F238E27FC236}">
                <a16:creationId xmlns:a16="http://schemas.microsoft.com/office/drawing/2014/main" id="{D1BA594A-140D-46B8-AB12-78486A85D7E5}"/>
              </a:ext>
            </a:extLst>
          </p:cNvPr>
          <p:cNvSpPr/>
          <p:nvPr/>
        </p:nvSpPr>
        <p:spPr>
          <a:xfrm rot="5400000">
            <a:off x="6281737" y="693736"/>
            <a:ext cx="107950" cy="2397125"/>
          </a:xfrm>
          <a:prstGeom prst="leftBrace">
            <a:avLst>
              <a:gd name="adj1" fmla="val 0"/>
              <a:gd name="adj2" fmla="val 13932"/>
            </a:avLst>
          </a:prstGeom>
          <a:ln>
            <a:solidFill>
              <a:srgbClr val="92D05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Parentesi graffa aperta 20">
            <a:extLst>
              <a:ext uri="{FF2B5EF4-FFF2-40B4-BE49-F238E27FC236}">
                <a16:creationId xmlns:a16="http://schemas.microsoft.com/office/drawing/2014/main" id="{AE3F4628-A4AF-4492-B6EC-C76455CC5C74}"/>
              </a:ext>
            </a:extLst>
          </p:cNvPr>
          <p:cNvSpPr/>
          <p:nvPr/>
        </p:nvSpPr>
        <p:spPr>
          <a:xfrm>
            <a:off x="5017633" y="1946274"/>
            <a:ext cx="111125" cy="193675"/>
          </a:xfrm>
          <a:prstGeom prst="leftBrace">
            <a:avLst>
              <a:gd name="adj1" fmla="val 0"/>
              <a:gd name="adj2" fmla="val 54613"/>
            </a:avLst>
          </a:prstGeom>
          <a:ln>
            <a:solidFill>
              <a:srgbClr val="92D05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60576D1-11E6-489B-8633-FA1DF5A49B3D}"/>
              </a:ext>
            </a:extLst>
          </p:cNvPr>
          <p:cNvSpPr txBox="1"/>
          <p:nvPr/>
        </p:nvSpPr>
        <p:spPr>
          <a:xfrm>
            <a:off x="4478244" y="1848653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70px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F96C354-89C5-43D6-89C1-4C309796C5C0}"/>
              </a:ext>
            </a:extLst>
          </p:cNvPr>
          <p:cNvSpPr txBox="1"/>
          <p:nvPr/>
        </p:nvSpPr>
        <p:spPr>
          <a:xfrm>
            <a:off x="6812590" y="1635068"/>
            <a:ext cx="110639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50" dirty="0">
                <a:solidFill>
                  <a:schemeClr val="accent6">
                    <a:lumMod val="75000"/>
                  </a:schemeClr>
                </a:solidFill>
              </a:rPr>
              <a:t>75% della pagina</a:t>
            </a:r>
          </a:p>
        </p:txBody>
      </p:sp>
      <p:sp>
        <p:nvSpPr>
          <p:cNvPr id="17" name="Parentesi graffa aperta 16">
            <a:extLst>
              <a:ext uri="{FF2B5EF4-FFF2-40B4-BE49-F238E27FC236}">
                <a16:creationId xmlns:a16="http://schemas.microsoft.com/office/drawing/2014/main" id="{C8BBBA94-8D8E-4CFD-901D-8E8412D46FDF}"/>
              </a:ext>
            </a:extLst>
          </p:cNvPr>
          <p:cNvSpPr/>
          <p:nvPr/>
        </p:nvSpPr>
        <p:spPr>
          <a:xfrm rot="5400000">
            <a:off x="6267298" y="-443052"/>
            <a:ext cx="136826" cy="2060151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rgbClr val="FFF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7DAD1CA-01D8-4E7E-A4F7-3A8C15C9A5D4}"/>
              </a:ext>
            </a:extLst>
          </p:cNvPr>
          <p:cNvSpPr txBox="1"/>
          <p:nvPr/>
        </p:nvSpPr>
        <p:spPr>
          <a:xfrm>
            <a:off x="5179483" y="266652"/>
            <a:ext cx="23812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>
                <a:solidFill>
                  <a:srgbClr val="FFFF00"/>
                </a:solidFill>
              </a:rPr>
              <a:t>Larghezza massima: 780px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35A921BD-3FDE-4252-8369-2AB93D05CB4B}"/>
              </a:ext>
            </a:extLst>
          </p:cNvPr>
          <p:cNvSpPr/>
          <p:nvPr/>
        </p:nvSpPr>
        <p:spPr>
          <a:xfrm>
            <a:off x="5128758" y="3129280"/>
            <a:ext cx="2405516" cy="2308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1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Parentesi graffa aperta 25">
            <a:extLst>
              <a:ext uri="{FF2B5EF4-FFF2-40B4-BE49-F238E27FC236}">
                <a16:creationId xmlns:a16="http://schemas.microsoft.com/office/drawing/2014/main" id="{69BD81BF-D465-458C-B345-5775BB356A26}"/>
              </a:ext>
            </a:extLst>
          </p:cNvPr>
          <p:cNvSpPr/>
          <p:nvPr/>
        </p:nvSpPr>
        <p:spPr>
          <a:xfrm>
            <a:off x="5067827" y="3129280"/>
            <a:ext cx="45719" cy="230832"/>
          </a:xfrm>
          <a:prstGeom prst="leftBrace">
            <a:avLst>
              <a:gd name="adj1" fmla="val 0"/>
              <a:gd name="adj2" fmla="val 50000"/>
            </a:avLst>
          </a:prstGeom>
          <a:ln w="952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88248D5-512A-412C-A24B-530953CD7645}"/>
              </a:ext>
            </a:extLst>
          </p:cNvPr>
          <p:cNvSpPr txBox="1"/>
          <p:nvPr/>
        </p:nvSpPr>
        <p:spPr>
          <a:xfrm>
            <a:off x="4520725" y="3064627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80px</a:t>
            </a:r>
            <a:endParaRPr lang="it-IT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79E691B2-258C-47AC-84CA-94FE6814E2A1}"/>
              </a:ext>
            </a:extLst>
          </p:cNvPr>
          <p:cNvSpPr/>
          <p:nvPr/>
        </p:nvSpPr>
        <p:spPr>
          <a:xfrm>
            <a:off x="5128757" y="3613150"/>
            <a:ext cx="2405517" cy="1052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Parentesi graffa aperta 29">
            <a:extLst>
              <a:ext uri="{FF2B5EF4-FFF2-40B4-BE49-F238E27FC236}">
                <a16:creationId xmlns:a16="http://schemas.microsoft.com/office/drawing/2014/main" id="{0484C80E-9A25-46F9-95AE-0195A6AD05B8}"/>
              </a:ext>
            </a:extLst>
          </p:cNvPr>
          <p:cNvSpPr/>
          <p:nvPr/>
        </p:nvSpPr>
        <p:spPr>
          <a:xfrm>
            <a:off x="5067827" y="3613151"/>
            <a:ext cx="45719" cy="105272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16259AFB-EBF0-432D-B77B-02E1866C4F02}"/>
              </a:ext>
            </a:extLst>
          </p:cNvPr>
          <p:cNvSpPr txBox="1"/>
          <p:nvPr/>
        </p:nvSpPr>
        <p:spPr>
          <a:xfrm>
            <a:off x="4520725" y="3464040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30px</a:t>
            </a:r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D6DF4EAD-A8F9-48CE-BE28-44D9D0FDBDA7}"/>
              </a:ext>
            </a:extLst>
          </p:cNvPr>
          <p:cNvSpPr/>
          <p:nvPr/>
        </p:nvSpPr>
        <p:spPr>
          <a:xfrm>
            <a:off x="5128757" y="4317654"/>
            <a:ext cx="2432019" cy="5961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Parentesi graffa aperta 32">
            <a:extLst>
              <a:ext uri="{FF2B5EF4-FFF2-40B4-BE49-F238E27FC236}">
                <a16:creationId xmlns:a16="http://schemas.microsoft.com/office/drawing/2014/main" id="{CF40AB5A-1279-4117-964D-23FADAF5B508}"/>
              </a:ext>
            </a:extLst>
          </p:cNvPr>
          <p:cNvSpPr/>
          <p:nvPr/>
        </p:nvSpPr>
        <p:spPr>
          <a:xfrm>
            <a:off x="5078835" y="4317654"/>
            <a:ext cx="45719" cy="59613"/>
          </a:xfrm>
          <a:prstGeom prst="leftBrace">
            <a:avLst>
              <a:gd name="adj1" fmla="val 0"/>
              <a:gd name="adj2" fmla="val 50000"/>
            </a:avLst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97BF9685-EFDC-4D99-880B-7EE558CC2A71}"/>
              </a:ext>
            </a:extLst>
          </p:cNvPr>
          <p:cNvSpPr txBox="1"/>
          <p:nvPr/>
        </p:nvSpPr>
        <p:spPr>
          <a:xfrm>
            <a:off x="4520725" y="4129723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2">
                    <a:lumMod val="75000"/>
                  </a:schemeClr>
                </a:solidFill>
              </a:rPr>
              <a:t>24px</a:t>
            </a:r>
          </a:p>
        </p:txBody>
      </p:sp>
      <p:sp>
        <p:nvSpPr>
          <p:cNvPr id="35" name="Rettangolo 34">
            <a:extLst>
              <a:ext uri="{FF2B5EF4-FFF2-40B4-BE49-F238E27FC236}">
                <a16:creationId xmlns:a16="http://schemas.microsoft.com/office/drawing/2014/main" id="{6D8C9EE9-E291-44D5-BB0C-3B4AC6386F6D}"/>
              </a:ext>
            </a:extLst>
          </p:cNvPr>
          <p:cNvSpPr/>
          <p:nvPr/>
        </p:nvSpPr>
        <p:spPr>
          <a:xfrm>
            <a:off x="5124554" y="6346612"/>
            <a:ext cx="2432019" cy="2335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Parentesi graffa aperta 36">
            <a:extLst>
              <a:ext uri="{FF2B5EF4-FFF2-40B4-BE49-F238E27FC236}">
                <a16:creationId xmlns:a16="http://schemas.microsoft.com/office/drawing/2014/main" id="{E9482063-F359-446E-B08D-C03259D59C16}"/>
              </a:ext>
            </a:extLst>
          </p:cNvPr>
          <p:cNvSpPr/>
          <p:nvPr/>
        </p:nvSpPr>
        <p:spPr>
          <a:xfrm>
            <a:off x="4997994" y="6346612"/>
            <a:ext cx="120737" cy="233576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81DA194B-30ED-429F-9E75-45CB60160356}"/>
              </a:ext>
            </a:extLst>
          </p:cNvPr>
          <p:cNvSpPr txBox="1"/>
          <p:nvPr/>
        </p:nvSpPr>
        <p:spPr>
          <a:xfrm>
            <a:off x="4443533" y="6232205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80px</a:t>
            </a:r>
          </a:p>
        </p:txBody>
      </p:sp>
      <p:pic>
        <p:nvPicPr>
          <p:cNvPr id="40" name="Immagine 39">
            <a:extLst>
              <a:ext uri="{FF2B5EF4-FFF2-40B4-BE49-F238E27FC236}">
                <a16:creationId xmlns:a16="http://schemas.microsoft.com/office/drawing/2014/main" id="{14E11144-D794-4849-BCC2-98D619E2C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081" y="1769794"/>
            <a:ext cx="3360999" cy="3318410"/>
          </a:xfrm>
          <a:prstGeom prst="rect">
            <a:avLst/>
          </a:prstGeom>
        </p:spPr>
      </p:pic>
      <p:sp>
        <p:nvSpPr>
          <p:cNvPr id="41" name="Rettangolo 40">
            <a:extLst>
              <a:ext uri="{FF2B5EF4-FFF2-40B4-BE49-F238E27FC236}">
                <a16:creationId xmlns:a16="http://schemas.microsoft.com/office/drawing/2014/main" id="{C49E2962-9F7B-42EC-BC11-8736EEDEDB72}"/>
              </a:ext>
            </a:extLst>
          </p:cNvPr>
          <p:cNvSpPr/>
          <p:nvPr/>
        </p:nvSpPr>
        <p:spPr>
          <a:xfrm>
            <a:off x="8807450" y="4650316"/>
            <a:ext cx="2515207" cy="20955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8A8E39C9-F057-4712-8FC6-42D5B5B516BF}"/>
              </a:ext>
            </a:extLst>
          </p:cNvPr>
          <p:cNvSpPr txBox="1"/>
          <p:nvPr/>
        </p:nvSpPr>
        <p:spPr>
          <a:xfrm>
            <a:off x="8128861" y="4565450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70px</a:t>
            </a:r>
          </a:p>
        </p:txBody>
      </p:sp>
      <p:sp>
        <p:nvSpPr>
          <p:cNvPr id="44" name="Parentesi graffa aperta 43">
            <a:extLst>
              <a:ext uri="{FF2B5EF4-FFF2-40B4-BE49-F238E27FC236}">
                <a16:creationId xmlns:a16="http://schemas.microsoft.com/office/drawing/2014/main" id="{84D5E567-94FD-40A9-8D77-9F377C5D6B14}"/>
              </a:ext>
            </a:extLst>
          </p:cNvPr>
          <p:cNvSpPr/>
          <p:nvPr/>
        </p:nvSpPr>
        <p:spPr>
          <a:xfrm>
            <a:off x="8680446" y="4650316"/>
            <a:ext cx="120737" cy="209551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FB03CDC0-2FFA-4A30-8521-BCEE0FB3AF10}"/>
              </a:ext>
            </a:extLst>
          </p:cNvPr>
          <p:cNvSpPr/>
          <p:nvPr/>
        </p:nvSpPr>
        <p:spPr>
          <a:xfrm>
            <a:off x="8801183" y="3153833"/>
            <a:ext cx="2515207" cy="8466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6638DC36-29A5-46D0-BBBC-931C32CDBF9F}"/>
              </a:ext>
            </a:extLst>
          </p:cNvPr>
          <p:cNvSpPr txBox="1"/>
          <p:nvPr/>
        </p:nvSpPr>
        <p:spPr>
          <a:xfrm>
            <a:off x="8147126" y="3004828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2">
                    <a:lumMod val="75000"/>
                  </a:schemeClr>
                </a:solidFill>
              </a:rPr>
              <a:t>24px</a:t>
            </a:r>
          </a:p>
        </p:txBody>
      </p:sp>
      <p:sp>
        <p:nvSpPr>
          <p:cNvPr id="48" name="Parentesi graffa aperta 47">
            <a:extLst>
              <a:ext uri="{FF2B5EF4-FFF2-40B4-BE49-F238E27FC236}">
                <a16:creationId xmlns:a16="http://schemas.microsoft.com/office/drawing/2014/main" id="{E39531BB-0855-4C59-B289-AA51A4C0EF25}"/>
              </a:ext>
            </a:extLst>
          </p:cNvPr>
          <p:cNvSpPr/>
          <p:nvPr/>
        </p:nvSpPr>
        <p:spPr>
          <a:xfrm>
            <a:off x="8717954" y="3173262"/>
            <a:ext cx="45719" cy="59613"/>
          </a:xfrm>
          <a:prstGeom prst="leftBrace">
            <a:avLst>
              <a:gd name="adj1" fmla="val 0"/>
              <a:gd name="adj2" fmla="val 50000"/>
            </a:avLst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Rettangolo 48">
            <a:extLst>
              <a:ext uri="{FF2B5EF4-FFF2-40B4-BE49-F238E27FC236}">
                <a16:creationId xmlns:a16="http://schemas.microsoft.com/office/drawing/2014/main" id="{B3ADFA13-B10E-4889-98E5-4148A887AE25}"/>
              </a:ext>
            </a:extLst>
          </p:cNvPr>
          <p:cNvSpPr/>
          <p:nvPr/>
        </p:nvSpPr>
        <p:spPr>
          <a:xfrm>
            <a:off x="8802613" y="2760133"/>
            <a:ext cx="2513777" cy="1203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BED8B6B7-2A16-44F7-BF40-F610ADBF26DB}"/>
              </a:ext>
            </a:extLst>
          </p:cNvPr>
          <p:cNvSpPr txBox="1"/>
          <p:nvPr/>
        </p:nvSpPr>
        <p:spPr>
          <a:xfrm>
            <a:off x="8164263" y="2609126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30px</a:t>
            </a:r>
          </a:p>
        </p:txBody>
      </p:sp>
      <p:sp>
        <p:nvSpPr>
          <p:cNvPr id="52" name="Parentesi graffa aperta 51">
            <a:extLst>
              <a:ext uri="{FF2B5EF4-FFF2-40B4-BE49-F238E27FC236}">
                <a16:creationId xmlns:a16="http://schemas.microsoft.com/office/drawing/2014/main" id="{0E97572E-8820-49F0-84CB-51D4C2BBCEC1}"/>
              </a:ext>
            </a:extLst>
          </p:cNvPr>
          <p:cNvSpPr/>
          <p:nvPr/>
        </p:nvSpPr>
        <p:spPr>
          <a:xfrm>
            <a:off x="8746075" y="2762272"/>
            <a:ext cx="53490" cy="118247"/>
          </a:xfrm>
          <a:prstGeom prst="leftBrace">
            <a:avLst>
              <a:gd name="adj1" fmla="val 0"/>
              <a:gd name="adj2" fmla="val 50000"/>
            </a:avLst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3" name="Parentesi graffa aperta 52">
            <a:extLst>
              <a:ext uri="{FF2B5EF4-FFF2-40B4-BE49-F238E27FC236}">
                <a16:creationId xmlns:a16="http://schemas.microsoft.com/office/drawing/2014/main" id="{BA8F9DDF-5FAB-440C-A19C-B2733BE25AEC}"/>
              </a:ext>
            </a:extLst>
          </p:cNvPr>
          <p:cNvSpPr/>
          <p:nvPr/>
        </p:nvSpPr>
        <p:spPr>
          <a:xfrm>
            <a:off x="8717953" y="2266377"/>
            <a:ext cx="81612" cy="295452"/>
          </a:xfrm>
          <a:prstGeom prst="leftBrace">
            <a:avLst>
              <a:gd name="adj1" fmla="val 0"/>
              <a:gd name="adj2" fmla="val 50000"/>
            </a:avLst>
          </a:prstGeom>
          <a:ln w="952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4" name="Rettangolo 53">
            <a:extLst>
              <a:ext uri="{FF2B5EF4-FFF2-40B4-BE49-F238E27FC236}">
                <a16:creationId xmlns:a16="http://schemas.microsoft.com/office/drawing/2014/main" id="{5E6690C2-6D47-472D-BE55-F7C5954E1636}"/>
              </a:ext>
            </a:extLst>
          </p:cNvPr>
          <p:cNvSpPr/>
          <p:nvPr/>
        </p:nvSpPr>
        <p:spPr>
          <a:xfrm>
            <a:off x="8802614" y="2266950"/>
            <a:ext cx="2513776" cy="29487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1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74B058D4-E43F-4FF2-A3FD-43D14E88479C}"/>
              </a:ext>
            </a:extLst>
          </p:cNvPr>
          <p:cNvSpPr txBox="1"/>
          <p:nvPr/>
        </p:nvSpPr>
        <p:spPr>
          <a:xfrm>
            <a:off x="8172148" y="2214571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80px</a:t>
            </a:r>
            <a:endParaRPr lang="it-IT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E1565448-4DB4-4211-BB80-D536E6BEF620}"/>
              </a:ext>
            </a:extLst>
          </p:cNvPr>
          <p:cNvSpPr txBox="1"/>
          <p:nvPr/>
        </p:nvSpPr>
        <p:spPr>
          <a:xfrm>
            <a:off x="9041228" y="-1441138"/>
            <a:ext cx="2000869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9900" b="1" dirty="0"/>
              <a:t>…</a:t>
            </a:r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AD726847-EF82-47DF-B084-DC329A1946BF}"/>
              </a:ext>
            </a:extLst>
          </p:cNvPr>
          <p:cNvCxnSpPr>
            <a:cxnSpLocks/>
          </p:cNvCxnSpPr>
          <p:nvPr/>
        </p:nvCxnSpPr>
        <p:spPr>
          <a:xfrm>
            <a:off x="8095499" y="-19058"/>
            <a:ext cx="0" cy="6887196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Parentesi graffa aperta 35">
            <a:extLst>
              <a:ext uri="{FF2B5EF4-FFF2-40B4-BE49-F238E27FC236}">
                <a16:creationId xmlns:a16="http://schemas.microsoft.com/office/drawing/2014/main" id="{BEE16E78-AB29-4044-B9E6-B39640B4412B}"/>
              </a:ext>
            </a:extLst>
          </p:cNvPr>
          <p:cNvSpPr/>
          <p:nvPr/>
        </p:nvSpPr>
        <p:spPr>
          <a:xfrm>
            <a:off x="8509710" y="4859867"/>
            <a:ext cx="134988" cy="228337"/>
          </a:xfrm>
          <a:prstGeom prst="leftBrace">
            <a:avLst>
              <a:gd name="adj1" fmla="val 0"/>
              <a:gd name="adj2" fmla="val 50000"/>
            </a:avLst>
          </a:prstGeom>
          <a:ln w="127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D5C1B089-DC7A-425A-890A-52A75E93EEB0}"/>
              </a:ext>
            </a:extLst>
          </p:cNvPr>
          <p:cNvSpPr txBox="1"/>
          <p:nvPr/>
        </p:nvSpPr>
        <p:spPr>
          <a:xfrm>
            <a:off x="8001857" y="4775094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80px</a:t>
            </a:r>
          </a:p>
        </p:txBody>
      </p:sp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AC0886C-BAB1-4D2E-8585-21B64D6FB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7695" y="298725"/>
            <a:ext cx="7457535" cy="313027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A10E77AB-EE76-4A52-80BB-AEABAF364CC6}"/>
              </a:ext>
            </a:extLst>
          </p:cNvPr>
          <p:cNvSpPr txBox="1"/>
          <p:nvPr/>
        </p:nvSpPr>
        <p:spPr>
          <a:xfrm>
            <a:off x="4504548" y="3852679"/>
            <a:ext cx="82879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u="sng" dirty="0"/>
              <a:t>HTML:</a:t>
            </a:r>
          </a:p>
          <a:p>
            <a:r>
              <a:rPr lang="it-IT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2000" dirty="0" err="1">
                <a:solidFill>
                  <a:srgbClr val="800000"/>
                </a:solidFill>
                <a:latin typeface="Consolas" panose="020B0609020204030204" pitchFamily="49" charset="0"/>
              </a:rPr>
              <a:t>header</a:t>
            </a:r>
            <a:r>
              <a:rPr lang="it-IT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2000" dirty="0">
                <a:solidFill>
                  <a:srgbClr val="800000"/>
                </a:solidFill>
                <a:latin typeface="Consolas" panose="020B0609020204030204" pitchFamily="49" charset="0"/>
              </a:rPr>
              <a:t>h1</a:t>
            </a:r>
            <a:r>
              <a:rPr lang="it-IT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2000" dirty="0">
                <a:solidFill>
                  <a:srgbClr val="000000"/>
                </a:solidFill>
                <a:latin typeface="Consolas" panose="020B0609020204030204" pitchFamily="49" charset="0"/>
              </a:rPr>
              <a:t>Le 5 </a:t>
            </a:r>
            <a:r>
              <a:rPr lang="it-IT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supercar</a:t>
            </a:r>
            <a:r>
              <a:rPr lang="it-IT" sz="2000" dirty="0">
                <a:solidFill>
                  <a:srgbClr val="000000"/>
                </a:solidFill>
                <a:latin typeface="Consolas" panose="020B0609020204030204" pitchFamily="49" charset="0"/>
              </a:rPr>
              <a:t> più costose al mondo</a:t>
            </a:r>
            <a:r>
              <a:rPr lang="it-IT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2000" dirty="0">
                <a:solidFill>
                  <a:srgbClr val="800000"/>
                </a:solidFill>
                <a:latin typeface="Consolas" panose="020B0609020204030204" pitchFamily="49" charset="0"/>
              </a:rPr>
              <a:t>h1</a:t>
            </a:r>
            <a:r>
              <a:rPr lang="it-IT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20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2000" dirty="0">
                <a:solidFill>
                  <a:srgbClr val="FF0000"/>
                </a:solidFill>
                <a:latin typeface="Consolas" panose="020B0609020204030204" pitchFamily="49" charset="0"/>
              </a:rPr>
              <a:t>id</a:t>
            </a:r>
            <a:r>
              <a:rPr lang="it-IT" sz="2000" dirty="0">
                <a:solidFill>
                  <a:srgbClr val="0000FF"/>
                </a:solidFill>
                <a:latin typeface="Consolas" panose="020B0609020204030204" pitchFamily="49" charset="0"/>
              </a:rPr>
              <a:t>="overlay"&gt;&lt;/</a:t>
            </a:r>
            <a:r>
              <a:rPr lang="it-IT" sz="20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2000" dirty="0" err="1">
                <a:solidFill>
                  <a:srgbClr val="800000"/>
                </a:solidFill>
                <a:latin typeface="Consolas" panose="020B0609020204030204" pitchFamily="49" charset="0"/>
              </a:rPr>
              <a:t>header</a:t>
            </a:r>
            <a:r>
              <a:rPr lang="it-IT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DD1CF1B-1BC9-415F-9EB1-F45F5EE54145}"/>
              </a:ext>
            </a:extLst>
          </p:cNvPr>
          <p:cNvSpPr txBox="1">
            <a:spLocks/>
          </p:cNvSpPr>
          <p:nvPr/>
        </p:nvSpPr>
        <p:spPr>
          <a:xfrm>
            <a:off x="466722" y="586855"/>
            <a:ext cx="3201366" cy="33874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4000">
                <a:solidFill>
                  <a:srgbClr val="FFFFFF"/>
                </a:solidFill>
              </a:rPr>
              <a:t>Header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AB65B64-62BD-4911-9848-3D7842DBA4D2}"/>
              </a:ext>
            </a:extLst>
          </p:cNvPr>
          <p:cNvSpPr txBox="1"/>
          <p:nvPr/>
        </p:nvSpPr>
        <p:spPr>
          <a:xfrm>
            <a:off x="4134810" y="0"/>
            <a:ext cx="4204997" cy="70634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500" b="1" u="sng" dirty="0">
                <a:latin typeface="Consolas" panose="020B0609020204030204" pitchFamily="49" charset="0"/>
              </a:rPr>
              <a:t>CSS:</a:t>
            </a:r>
          </a:p>
          <a:p>
            <a:r>
              <a:rPr lang="it-IT" sz="1500" dirty="0" err="1">
                <a:solidFill>
                  <a:srgbClr val="800000"/>
                </a:solidFill>
                <a:latin typeface="Consolas" panose="020B0609020204030204" pitchFamily="49" charset="0"/>
              </a:rPr>
              <a:t>header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background-image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url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(sfondo.jpg)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background-size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cover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background-position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rgbClr val="FF0000"/>
                </a:solidFill>
                <a:latin typeface="Consolas" panose="020B0609020204030204" pitchFamily="49" charset="0"/>
              </a:rPr>
              <a:t>height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500px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position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relative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it-IT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it-IT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it-IT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it-IT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500" dirty="0">
                <a:solidFill>
                  <a:srgbClr val="800000"/>
                </a:solidFill>
                <a:latin typeface="Consolas" panose="020B0609020204030204" pitchFamily="49" charset="0"/>
              </a:rPr>
              <a:t>#overlay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background-color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rgba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(0,0,0,0.3)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position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absolute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rgbClr val="FF0000"/>
                </a:solidFill>
                <a:latin typeface="Consolas" panose="020B0609020204030204" pitchFamily="49" charset="0"/>
              </a:rPr>
              <a:t>height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100%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rgbClr val="FF0000"/>
                </a:solidFill>
                <a:latin typeface="Consolas" panose="020B0609020204030204" pitchFamily="49" charset="0"/>
              </a:rPr>
              <a:t>width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100%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z-index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it-IT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500" dirty="0" err="1">
                <a:solidFill>
                  <a:srgbClr val="800000"/>
                </a:solidFill>
                <a:latin typeface="Consolas" panose="020B0609020204030204" pitchFamily="49" charset="0"/>
              </a:rPr>
              <a:t>header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800000"/>
                </a:solidFill>
                <a:latin typeface="Consolas" panose="020B0609020204030204" pitchFamily="49" charset="0"/>
              </a:rPr>
              <a:t>h1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it-IT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Lobster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it-IT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cursive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5rem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rgbClr val="FF0000"/>
                </a:solidFill>
                <a:latin typeface="Consolas" panose="020B0609020204030204" pitchFamily="49" charset="0"/>
              </a:rPr>
              <a:t>font-weight</a:t>
            </a:r>
            <a:r>
              <a:rPr lang="it-IT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500" dirty="0" err="1">
                <a:solidFill>
                  <a:srgbClr val="0000FF"/>
                </a:solidFill>
                <a:latin typeface="Consolas" panose="020B0609020204030204" pitchFamily="49" charset="0"/>
              </a:rPr>
              <a:t>bold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white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text-</a:t>
            </a:r>
            <a:r>
              <a:rPr lang="it-IT" sz="1500" dirty="0" err="1">
                <a:solidFill>
                  <a:srgbClr val="FF0000"/>
                </a:solidFill>
                <a:latin typeface="Consolas" panose="020B0609020204030204" pitchFamily="49" charset="0"/>
              </a:rPr>
              <a:t>align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rgbClr val="FF0000"/>
                </a:solidFill>
                <a:latin typeface="Consolas" panose="020B0609020204030204" pitchFamily="49" charset="0"/>
              </a:rPr>
              <a:t>width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780px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500" dirty="0">
                <a:solidFill>
                  <a:srgbClr val="FF0000"/>
                </a:solidFill>
                <a:latin typeface="Consolas" panose="020B0609020204030204" pitchFamily="49" charset="0"/>
              </a:rPr>
              <a:t>z-index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500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it-IT" sz="1500" b="1" u="sng" dirty="0"/>
          </a:p>
          <a:p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8F8B7E0-32A2-49F3-ACFF-0544695AEC5E}"/>
              </a:ext>
            </a:extLst>
          </p:cNvPr>
          <p:cNvSpPr txBox="1"/>
          <p:nvPr/>
        </p:nvSpPr>
        <p:spPr>
          <a:xfrm>
            <a:off x="8652400" y="1612647"/>
            <a:ext cx="3223959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u="sng" dirty="0"/>
              <a:t>CSS (per max-width:500px):</a:t>
            </a:r>
          </a:p>
          <a:p>
            <a:r>
              <a:rPr lang="it-IT" sz="1800" dirty="0" err="1">
                <a:solidFill>
                  <a:srgbClr val="800000"/>
                </a:solidFill>
                <a:latin typeface="Consolas" panose="020B0609020204030204" pitchFamily="49" charset="0"/>
              </a:rPr>
              <a:t>header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height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800" dirty="0">
                <a:solidFill>
                  <a:srgbClr val="0000FF"/>
                </a:solidFill>
                <a:latin typeface="Consolas" panose="020B0609020204030204" pitchFamily="49" charset="0"/>
              </a:rPr>
              <a:t>250px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it-IT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800" dirty="0" err="1">
                <a:solidFill>
                  <a:srgbClr val="800000"/>
                </a:solidFill>
                <a:latin typeface="Consolas" panose="020B0609020204030204" pitchFamily="49" charset="0"/>
              </a:rPr>
              <a:t>header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800" dirty="0">
                <a:solidFill>
                  <a:srgbClr val="800000"/>
                </a:solidFill>
                <a:latin typeface="Consolas" panose="020B0609020204030204" pitchFamily="49" charset="0"/>
              </a:rPr>
              <a:t>h1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8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800" dirty="0">
                <a:solidFill>
                  <a:srgbClr val="0000FF"/>
                </a:solidFill>
                <a:latin typeface="Consolas" panose="020B0609020204030204" pitchFamily="49" charset="0"/>
              </a:rPr>
              <a:t>2rem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width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800" dirty="0">
                <a:solidFill>
                  <a:srgbClr val="0000FF"/>
                </a:solidFill>
                <a:latin typeface="Consolas" panose="020B0609020204030204" pitchFamily="49" charset="0"/>
              </a:rPr>
              <a:t>450px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it-IT" sz="2000" dirty="0"/>
          </a:p>
          <a:p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B5E8B65-1601-437B-8B43-47A63838A2F7}"/>
              </a:ext>
            </a:extLst>
          </p:cNvPr>
          <p:cNvCxnSpPr/>
          <p:nvPr/>
        </p:nvCxnSpPr>
        <p:spPr>
          <a:xfrm>
            <a:off x="8339807" y="10138"/>
            <a:ext cx="0" cy="6837724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D6E5C37-10DE-46B4-83E7-7548DF321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8490" y="1544521"/>
            <a:ext cx="7831355" cy="372134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36C512C3-8AE1-46F0-A3E6-F6BD04E150BE}"/>
              </a:ext>
            </a:extLst>
          </p:cNvPr>
          <p:cNvSpPr txBox="1"/>
          <p:nvPr/>
        </p:nvSpPr>
        <p:spPr>
          <a:xfrm>
            <a:off x="5005708" y="2479980"/>
            <a:ext cx="629691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800" b="1" u="sng" dirty="0"/>
              <a:t>HTML:</a:t>
            </a:r>
          </a:p>
          <a:p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2800" dirty="0" err="1">
                <a:solidFill>
                  <a:srgbClr val="FF0000"/>
                </a:solidFill>
                <a:latin typeface="Consolas" panose="020B0609020204030204" pitchFamily="49" charset="0"/>
              </a:rPr>
              <a:t>href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=""&gt;</a:t>
            </a:r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2800" dirty="0" err="1">
                <a:solidFill>
                  <a:srgbClr val="FF0000"/>
                </a:solidFill>
                <a:latin typeface="Consolas" panose="020B0609020204030204" pitchFamily="49" charset="0"/>
              </a:rPr>
              <a:t>href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=""&gt;</a:t>
            </a:r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LISTA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2800" dirty="0" err="1">
                <a:solidFill>
                  <a:srgbClr val="FF0000"/>
                </a:solidFill>
                <a:latin typeface="Consolas" panose="020B0609020204030204" pitchFamily="49" charset="0"/>
              </a:rPr>
              <a:t>href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=""&gt;</a:t>
            </a:r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CONTATTI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2800" dirty="0" err="1">
                <a:solidFill>
                  <a:srgbClr val="FF0000"/>
                </a:solidFill>
                <a:latin typeface="Consolas" panose="020B0609020204030204" pitchFamily="49" charset="0"/>
              </a:rPr>
              <a:t>href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=""&gt;</a:t>
            </a:r>
            <a:r>
              <a:rPr lang="it-IT" sz="2800" dirty="0">
                <a:solidFill>
                  <a:srgbClr val="000000"/>
                </a:solidFill>
                <a:latin typeface="Consolas" panose="020B0609020204030204" pitchFamily="49" charset="0"/>
              </a:rPr>
              <a:t>LOGOUT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2800" dirty="0" err="1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it-IT" sz="2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3945308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BF6841A-255A-4E8C-AF70-3ACFF8A53004}"/>
              </a:ext>
            </a:extLst>
          </p:cNvPr>
          <p:cNvSpPr txBox="1"/>
          <p:nvPr/>
        </p:nvSpPr>
        <p:spPr>
          <a:xfrm>
            <a:off x="4134810" y="-10142"/>
            <a:ext cx="5018715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u="sng" dirty="0"/>
              <a:t>CSS:</a:t>
            </a:r>
          </a:p>
          <a:p>
            <a:r>
              <a:rPr lang="it-IT" sz="1600" dirty="0" err="1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it-IT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it-IT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space-around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background-color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rgba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(173,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5,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167,0.6)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padding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it-IT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600" dirty="0" err="1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Bebas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Neue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cursive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1.5rem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font-weight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200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it-IT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white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background-color</a:t>
            </a:r>
            <a:r>
              <a:rPr lang="it-IT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rebeccapurple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it-IT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border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solid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2px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deepskyblue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border-radius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>
                <a:solidFill>
                  <a:srgbClr val="FF0000"/>
                </a:solidFill>
                <a:latin typeface="Consolas" panose="020B0609020204030204" pitchFamily="49" charset="0"/>
              </a:rPr>
              <a:t>padding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>
                <a:solidFill>
                  <a:srgbClr val="0000FF"/>
                </a:solidFill>
                <a:latin typeface="Consolas" panose="020B0609020204030204" pitchFamily="49" charset="0"/>
              </a:rPr>
              <a:t>2px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text-decoration</a:t>
            </a:r>
            <a:r>
              <a:rPr lang="it-IT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none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it-IT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600" dirty="0" err="1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800000"/>
                </a:solidFill>
                <a:latin typeface="Consolas" panose="020B0609020204030204" pitchFamily="49" charset="0"/>
              </a:rPr>
              <a:t>a:hover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it-IT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background-color</a:t>
            </a:r>
            <a:r>
              <a:rPr lang="it-IT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it-IT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deepskyblue</a:t>
            </a:r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it-IT" sz="1600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CC2FCD6-5A08-4DE0-AA44-CA71D0CC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839B469-E070-41CC-918A-952CEA761556}"/>
              </a:ext>
            </a:extLst>
          </p:cNvPr>
          <p:cNvSpPr txBox="1"/>
          <p:nvPr/>
        </p:nvSpPr>
        <p:spPr>
          <a:xfrm>
            <a:off x="8719939" y="2621347"/>
            <a:ext cx="4345781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b="1" u="sng" dirty="0"/>
              <a:t>CSS (per max-width:500px):</a:t>
            </a:r>
          </a:p>
          <a:p>
            <a:r>
              <a:rPr lang="it-IT" sz="1800" dirty="0" err="1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800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800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it-IT" sz="1800" dirty="0">
                <a:solidFill>
                  <a:srgbClr val="0000FF"/>
                </a:solidFill>
                <a:latin typeface="Consolas" panose="020B0609020204030204" pitchFamily="49" charset="0"/>
              </a:rPr>
              <a:t>1.25rem</a:t>
            </a:r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it-IT" sz="2000" b="1" u="sng" dirty="0"/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DF3D924E-5CC9-4979-946D-336B2B1FD7EC}"/>
              </a:ext>
            </a:extLst>
          </p:cNvPr>
          <p:cNvCxnSpPr>
            <a:cxnSpLocks/>
          </p:cNvCxnSpPr>
          <p:nvPr/>
        </p:nvCxnSpPr>
        <p:spPr>
          <a:xfrm>
            <a:off x="8619060" y="-10142"/>
            <a:ext cx="10590" cy="6878280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E01DF8-9556-4B4F-9966-DC69B4A2A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613" y="-10142"/>
            <a:ext cx="4254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646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7E1846D-250E-42C5-9671-527D5F80F41F}"/>
              </a:ext>
            </a:extLst>
          </p:cNvPr>
          <p:cNvSpPr txBox="1"/>
          <p:nvPr/>
        </p:nvSpPr>
        <p:spPr>
          <a:xfrm>
            <a:off x="4367695" y="10138"/>
            <a:ext cx="8903198" cy="689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u="sng" dirty="0"/>
              <a:t>HTML:</a:t>
            </a:r>
          </a:p>
          <a:p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id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profile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="icon.jpg"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ANTONIO BINANTI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Ultimo aggiornamento: oggi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 err="1">
                <a:solidFill>
                  <a:srgbClr val="800000"/>
                </a:solidFill>
                <a:latin typeface="Consolas" panose="020B0609020204030204" pitchFamily="49" charset="0"/>
              </a:rPr>
              <a:t>content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id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it-IT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introduction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La scelta di auto di lusso…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="car"&gt;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t-BR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pt-BR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pt-BR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pt-BR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pt-BR" sz="1100" dirty="0">
                <a:solidFill>
                  <a:srgbClr val="000000"/>
                </a:solidFill>
                <a:latin typeface="Consolas" panose="020B0609020204030204" pitchFamily="49" charset="0"/>
              </a:rPr>
              <a:t>1. LAMBORGHINI VENENO ROADSTER</a:t>
            </a:r>
            <a:r>
              <a:rPr lang="pt-BR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pt-BR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pt-BR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t-BR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Prezzo: 3,3 MILIONI DI EURO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Dotata di V12 6.5 l con 750 cavalli…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="veneno_roadster_1.jpg"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="car"&gt;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2. LAMBORGHINI VENENO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Prezzo: 3 MILIONI DI EURO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La Lamborghini </a:t>
            </a:r>
            <a:r>
              <a:rPr lang="it-IT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Veneno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="veneno.jpg"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="car"&gt;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t-BR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pt-BR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pt-BR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pt-BR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pt-BR" sz="1100" dirty="0">
                <a:solidFill>
                  <a:srgbClr val="000000"/>
                </a:solidFill>
                <a:latin typeface="Consolas" panose="020B0609020204030204" pitchFamily="49" charset="0"/>
              </a:rPr>
              <a:t>3. FERRARI PININFARINA SERGIO</a:t>
            </a:r>
            <a:r>
              <a:rPr lang="pt-BR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pt-BR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pt-BR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t-BR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Prezzo: 3 MILIONI DI EURO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Ferrari completa la nostra top 3…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="FERRARI_PININFARINA_SERGIO.jpg"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="car"&gt;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4. LYKAN HYPERSPORT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Prezzo: 2,5 MILIONI DI EURO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Presentato allo show del Qatar nel gennaio 2013…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="LYKAN_HYPERSPORT.jpg"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="car"&gt;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5. BUGATTI CHIRON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Prezzo: A PARTIRE DA 2,4 MILIONI DI EURO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h4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La Bugatti </a:t>
            </a:r>
            <a:r>
              <a:rPr lang="it-IT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Chiron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="BUGATTI_CHIRON.jpg"</a:t>
            </a:r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/&gt;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it-IT" sz="1100" dirty="0" err="1">
                <a:solidFill>
                  <a:srgbClr val="800000"/>
                </a:solidFill>
                <a:latin typeface="Consolas" panose="020B0609020204030204" pitchFamily="49" charset="0"/>
              </a:rPr>
              <a:t>content</a:t>
            </a:r>
            <a:r>
              <a:rPr lang="it-IT" sz="11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it-IT" sz="1100" dirty="0"/>
          </a:p>
        </p:txBody>
      </p:sp>
    </p:spTree>
    <p:extLst>
      <p:ext uri="{BB962C8B-B14F-4D97-AF65-F5344CB8AC3E}">
        <p14:creationId xmlns:p14="http://schemas.microsoft.com/office/powerpoint/2010/main" val="1765491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1374</Words>
  <Application>Microsoft Office PowerPoint</Application>
  <PresentationFormat>Widescreen</PresentationFormat>
  <Paragraphs>298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Office Theme</vt:lpstr>
      <vt:lpstr>MHW1</vt:lpstr>
      <vt:lpstr>Descrizione del progetto</vt:lpstr>
      <vt:lpstr>Layout complessivo HTML+CSS</vt:lpstr>
      <vt:lpstr>Header</vt:lpstr>
      <vt:lpstr>Presentazione standard di PowerPoint</vt:lpstr>
      <vt:lpstr>Menù navigazione</vt:lpstr>
      <vt:lpstr>Menù navigazione</vt:lpstr>
      <vt:lpstr>Sezione contenuti</vt:lpstr>
      <vt:lpstr>Sezione contenuti</vt:lpstr>
      <vt:lpstr>Sezione contenuti</vt:lpstr>
      <vt:lpstr>Sezione contenuti</vt:lpstr>
      <vt:lpstr>Footer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Antonio Binanti</cp:lastModifiedBy>
  <cp:revision>30</cp:revision>
  <dcterms:created xsi:type="dcterms:W3CDTF">2021-03-24T16:57:46Z</dcterms:created>
  <dcterms:modified xsi:type="dcterms:W3CDTF">2022-04-01T13:23:34Z</dcterms:modified>
</cp:coreProperties>
</file>

<file path=docProps/thumbnail.jpeg>
</file>